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276" r:id="rId3"/>
    <p:sldId id="400" r:id="rId4"/>
    <p:sldId id="260" r:id="rId5"/>
    <p:sldId id="407" r:id="rId6"/>
    <p:sldId id="408" r:id="rId7"/>
    <p:sldId id="409" r:id="rId8"/>
    <p:sldId id="350" r:id="rId9"/>
    <p:sldId id="410" r:id="rId10"/>
    <p:sldId id="363" r:id="rId11"/>
    <p:sldId id="411" r:id="rId12"/>
    <p:sldId id="412" r:id="rId13"/>
    <p:sldId id="413" r:id="rId14"/>
    <p:sldId id="380" r:id="rId15"/>
    <p:sldId id="381" r:id="rId16"/>
    <p:sldId id="414" r:id="rId17"/>
    <p:sldId id="415" r:id="rId18"/>
    <p:sldId id="416" r:id="rId19"/>
    <p:sldId id="417" r:id="rId20"/>
    <p:sldId id="418" r:id="rId21"/>
    <p:sldId id="419" r:id="rId22"/>
    <p:sldId id="3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85" d="100"/>
          <a:sy n="85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051771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ВПР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биологии в 6 классе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491880" y="4293096"/>
            <a:ext cx="5360640" cy="766936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Малышева А.Д.</a:t>
            </a:r>
          </a:p>
        </p:txBody>
      </p:sp>
    </p:spTree>
    <p:extLst>
      <p:ext uri="{BB962C8B-B14F-4D97-AF65-F5344CB8AC3E}">
        <p14:creationId xmlns:p14="http://schemas.microsoft.com/office/powerpoint/2010/main" val="2690276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Варианты заданий 5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91724"/>
            <a:ext cx="2792352" cy="395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1166843"/>
            <a:ext cx="56166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5.1. Обозначьте стрелками и подпишите на рисунке 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стебель, листья, почки.</a:t>
            </a:r>
          </a:p>
          <a:p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5.2. Какие функции у растения выполняют листья?</a:t>
            </a:r>
          </a:p>
          <a:p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5.3. Назовите ткань, которая покрывает лист и стебель снаружи.</a:t>
            </a:r>
          </a:p>
        </p:txBody>
      </p:sp>
    </p:spTree>
    <p:extLst>
      <p:ext uri="{BB962C8B-B14F-4D97-AF65-F5344CB8AC3E}">
        <p14:creationId xmlns:p14="http://schemas.microsoft.com/office/powerpoint/2010/main" val="2423176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t="24785" r="40506" b="34914"/>
          <a:stretch/>
        </p:blipFill>
        <p:spPr bwMode="auto">
          <a:xfrm>
            <a:off x="0" y="622996"/>
            <a:ext cx="9144000" cy="477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345980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1F497D">
                    <a:lumMod val="50000"/>
                  </a:srgbClr>
                </a:solidFill>
              </a:rPr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86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0" t="14008" r="17363" b="11638"/>
          <a:stretch/>
        </p:blipFill>
        <p:spPr bwMode="auto">
          <a:xfrm>
            <a:off x="0" y="476672"/>
            <a:ext cx="9118299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763688" y="3517837"/>
            <a:ext cx="12961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763688" y="4581128"/>
            <a:ext cx="12961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763688" y="5661248"/>
            <a:ext cx="12961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7668344" y="2780928"/>
            <a:ext cx="432048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3517837"/>
            <a:ext cx="2909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1F497D">
                    <a:lumMod val="50000"/>
                  </a:srgbClr>
                </a:solidFill>
              </a:rPr>
              <a:t>в семенах льна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91880" y="1988840"/>
            <a:ext cx="576064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63888" y="2513856"/>
            <a:ext cx="504056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01524" y="4581128"/>
            <a:ext cx="5382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1F497D">
                    <a:lumMod val="50000"/>
                  </a:srgbClr>
                </a:solidFill>
              </a:rPr>
              <a:t>в семенах гороха и пшеницы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0654" y="5706867"/>
            <a:ext cx="4816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1F497D">
                    <a:lumMod val="50000"/>
                  </a:srgbClr>
                </a:solidFill>
              </a:rPr>
              <a:t>в семенах подсолнечника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508104" y="2274404"/>
            <a:ext cx="648072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39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 animBg="1"/>
      <p:bldP spid="10" grpId="0" animBg="1"/>
      <p:bldP spid="11" grpId="0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2" t="14655" r="30934" b="21767"/>
          <a:stretch/>
        </p:blipFill>
        <p:spPr bwMode="auto">
          <a:xfrm>
            <a:off x="827584" y="2308"/>
            <a:ext cx="7645837" cy="685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4077072"/>
            <a:ext cx="4945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1F497D">
                    <a:lumMod val="50000"/>
                  </a:srgbClr>
                </a:solidFill>
              </a:rPr>
              <a:t>наличие кислорода в воде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4941168"/>
            <a:ext cx="567937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1F497D">
                    <a:lumMod val="50000"/>
                  </a:srgbClr>
                </a:solidFill>
              </a:rPr>
              <a:t>с целью исключить попадание</a:t>
            </a:r>
          </a:p>
          <a:p>
            <a:r>
              <a:rPr lang="ru-RU" sz="3200" b="1" dirty="0">
                <a:solidFill>
                  <a:srgbClr val="1F497D">
                    <a:lumMod val="50000"/>
                  </a:srgbClr>
                </a:solidFill>
              </a:rPr>
              <a:t>кислорода в воду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81443" y="6273225"/>
            <a:ext cx="5852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1F497D">
                    <a:lumMod val="50000"/>
                  </a:srgbClr>
                </a:solidFill>
              </a:rPr>
              <a:t>наличие минеральных веществ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59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39171"/>
            <a:ext cx="8234657" cy="687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35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58" y="0"/>
            <a:ext cx="9156758" cy="684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401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3" t="17242" r="28147" b="17457"/>
          <a:stretch/>
        </p:blipFill>
        <p:spPr bwMode="auto">
          <a:xfrm>
            <a:off x="467544" y="-1"/>
            <a:ext cx="8159270" cy="671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4788024" y="4797152"/>
            <a:ext cx="1080120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19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4" t="16978" r="28673" b="51768"/>
          <a:stretch/>
        </p:blipFill>
        <p:spPr bwMode="auto">
          <a:xfrm>
            <a:off x="467544" y="2780928"/>
            <a:ext cx="8159270" cy="347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3" t="17242" r="28147" b="58614"/>
          <a:stretch/>
        </p:blipFill>
        <p:spPr bwMode="auto">
          <a:xfrm>
            <a:off x="467544" y="0"/>
            <a:ext cx="8159270" cy="248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6542590" y="5805264"/>
            <a:ext cx="1917841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27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3" t="16978" r="24724" b="28090"/>
          <a:stretch/>
        </p:blipFill>
        <p:spPr bwMode="auto">
          <a:xfrm>
            <a:off x="994028" y="2383754"/>
            <a:ext cx="7106301" cy="447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3" t="17242" r="28147" b="58614"/>
          <a:stretch/>
        </p:blipFill>
        <p:spPr bwMode="auto">
          <a:xfrm>
            <a:off x="467544" y="0"/>
            <a:ext cx="8159270" cy="248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827584" y="5301208"/>
            <a:ext cx="1917841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2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7" t="17163" r="23120" b="30322"/>
          <a:stretch/>
        </p:blipFill>
        <p:spPr bwMode="auto">
          <a:xfrm>
            <a:off x="2034428" y="0"/>
            <a:ext cx="7109572" cy="38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0" t="15998" r="24136" b="15158"/>
          <a:stretch/>
        </p:blipFill>
        <p:spPr bwMode="auto">
          <a:xfrm>
            <a:off x="8451" y="1920744"/>
            <a:ext cx="6353024" cy="492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915816" y="2204864"/>
            <a:ext cx="1917841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6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424936" cy="55774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Проверочная работа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БИОЛОГИИ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КЛАСС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выполнению работы</a:t>
            </a:r>
          </a:p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работы по биологии отводится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минут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включает в себя 10 заданий.</a:t>
            </a:r>
          </a:p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задания запишите в поля ответов в тексте работы. В случае записи неверного ответа зачеркните его и запишите рядом новый. При выполнении работы не разрешается пользоваться учебником, рабочими тетрадями и другим справочным материалом. Разрешается использовать линейку. При необходимости можно пользоваться черновиком. Записи в черновике проверяться и оцениваться не будут. Советуем выполнять задания в том порядке, в котором они даны. В целях экономии времени пропускайте задание, которое не удаётся выполнить сразу, и переходите к следующему. Если после выполнения всей работы у Вас останется время, то Вы сможете вернуться к пропущенным заданиям.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успеха!</a:t>
            </a:r>
          </a:p>
        </p:txBody>
      </p:sp>
    </p:spTree>
    <p:extLst>
      <p:ext uri="{BB962C8B-B14F-4D97-AF65-F5344CB8AC3E}">
        <p14:creationId xmlns:p14="http://schemas.microsoft.com/office/powerpoint/2010/main" val="3772095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7" t="17163" r="23120" b="30322"/>
          <a:stretch/>
        </p:blipFill>
        <p:spPr bwMode="auto">
          <a:xfrm>
            <a:off x="2034428" y="0"/>
            <a:ext cx="7109572" cy="38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9" t="23135" r="24529" b="26363"/>
          <a:stretch/>
        </p:blipFill>
        <p:spPr bwMode="auto">
          <a:xfrm>
            <a:off x="107504" y="2780928"/>
            <a:ext cx="6421324" cy="369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4139953" y="4635674"/>
            <a:ext cx="1080120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4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8" t="35062" r="23859" b="27431"/>
          <a:stretch/>
        </p:blipFill>
        <p:spPr bwMode="auto">
          <a:xfrm>
            <a:off x="111658" y="3735046"/>
            <a:ext cx="7196646" cy="302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7" t="17163" r="23120" b="30322"/>
          <a:stretch/>
        </p:blipFill>
        <p:spPr bwMode="auto">
          <a:xfrm>
            <a:off x="2034428" y="0"/>
            <a:ext cx="7109572" cy="38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029499" y="4077072"/>
            <a:ext cx="1462381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49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85"/>
          <a:stretch/>
        </p:blipFill>
        <p:spPr bwMode="auto">
          <a:xfrm>
            <a:off x="107504" y="-30727"/>
            <a:ext cx="8784976" cy="660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0" y="188640"/>
            <a:ext cx="864095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1F497D">
                    <a:lumMod val="50000"/>
                  </a:srgbClr>
                </a:solidFill>
              </a:rPr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679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перевода первичных баллов в оценку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t="34848" r="54639" b="50308"/>
          <a:stretch/>
        </p:blipFill>
        <p:spPr bwMode="auto">
          <a:xfrm>
            <a:off x="0" y="1688232"/>
            <a:ext cx="9246172" cy="19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965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2" t="14063" r="18155" b="10417"/>
          <a:stretch/>
        </p:blipFill>
        <p:spPr bwMode="auto">
          <a:xfrm>
            <a:off x="-1" y="332656"/>
            <a:ext cx="9070773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05900" y="3861047"/>
            <a:ext cx="2223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srgbClr val="1F497D">
                    <a:lumMod val="50000"/>
                  </a:srgbClr>
                </a:solidFill>
              </a:rPr>
              <a:t>фотосинтез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05899" y="4725144"/>
            <a:ext cx="4153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srgbClr val="1F497D">
                    <a:lumMod val="50000"/>
                  </a:srgbClr>
                </a:solidFill>
              </a:rPr>
              <a:t>физиология  растений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54406" y="5661248"/>
            <a:ext cx="2191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srgbClr val="1F497D">
                    <a:lumMod val="50000"/>
                  </a:srgbClr>
                </a:solidFill>
              </a:rPr>
              <a:t>хлорофилл</a:t>
            </a:r>
          </a:p>
        </p:txBody>
      </p:sp>
    </p:spTree>
    <p:extLst>
      <p:ext uri="{BB962C8B-B14F-4D97-AF65-F5344CB8AC3E}">
        <p14:creationId xmlns:p14="http://schemas.microsoft.com/office/powerpoint/2010/main" val="156787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t="21828" r="18189" b="12249"/>
          <a:stretch/>
        </p:blipFill>
        <p:spPr bwMode="auto">
          <a:xfrm>
            <a:off x="-1" y="548680"/>
            <a:ext cx="9081621" cy="512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3715993"/>
            <a:ext cx="486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1F497D">
                    <a:lumMod val="50000"/>
                  </a:srgbClr>
                </a:solidFill>
              </a:rPr>
              <a:t> 1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43608" y="2780928"/>
            <a:ext cx="819079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528084" y="4725142"/>
            <a:ext cx="6699655" cy="1175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srgbClr val="1F497D">
                    <a:lumMod val="50000"/>
                  </a:srgbClr>
                </a:solidFill>
              </a:rPr>
              <a:t>рост растения в толщину</a:t>
            </a:r>
          </a:p>
          <a:p>
            <a:pPr lvl="0">
              <a:spcBef>
                <a:spcPct val="20000"/>
              </a:spcBef>
            </a:pPr>
            <a:r>
              <a:rPr lang="ru-RU" sz="3200" b="1" i="1" dirty="0">
                <a:solidFill>
                  <a:srgbClr val="1F497D">
                    <a:lumMod val="50000"/>
                  </a:srgbClr>
                </a:solidFill>
              </a:rPr>
              <a:t>или</a:t>
            </a:r>
            <a:r>
              <a:rPr lang="ru-RU" sz="3200" b="1" dirty="0">
                <a:solidFill>
                  <a:srgbClr val="1F497D">
                    <a:lumMod val="50000"/>
                  </a:srgbClr>
                </a:solidFill>
              </a:rPr>
              <a:t> увеличение размеров растения </a:t>
            </a:r>
          </a:p>
        </p:txBody>
      </p:sp>
    </p:spTree>
    <p:extLst>
      <p:ext uri="{BB962C8B-B14F-4D97-AF65-F5344CB8AC3E}">
        <p14:creationId xmlns:p14="http://schemas.microsoft.com/office/powerpoint/2010/main" val="370570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8" t="17724" r="20507" b="12145"/>
          <a:stretch/>
        </p:blipFill>
        <p:spPr bwMode="auto">
          <a:xfrm>
            <a:off x="-1" y="234424"/>
            <a:ext cx="9188225" cy="578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1052736"/>
            <a:ext cx="2330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1F497D">
                    <a:lumMod val="50000"/>
                  </a:srgbClr>
                </a:solidFill>
              </a:rPr>
              <a:t>цитоплазма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2150309"/>
            <a:ext cx="438113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1F497D">
                    <a:lumMod val="50000"/>
                  </a:srgbClr>
                </a:solidFill>
              </a:rPr>
              <a:t>перемещение веществ </a:t>
            </a:r>
          </a:p>
          <a:p>
            <a:r>
              <a:rPr lang="ru-RU" sz="3200" b="1" dirty="0">
                <a:solidFill>
                  <a:srgbClr val="1F497D">
                    <a:lumMod val="50000"/>
                  </a:srgbClr>
                </a:solidFill>
              </a:rPr>
              <a:t>внутри клетки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82337" y="4221088"/>
            <a:ext cx="1574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1F497D">
                    <a:lumMod val="50000"/>
                  </a:srgbClr>
                </a:solidFill>
              </a:rPr>
              <a:t>устьице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82337" y="5301208"/>
            <a:ext cx="21050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1F497D">
                    <a:lumMod val="50000"/>
                  </a:srgbClr>
                </a:solidFill>
              </a:rPr>
              <a:t>покровная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28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7" t="15112" r="18998" b="13824"/>
          <a:stretch/>
        </p:blipFill>
        <p:spPr bwMode="auto">
          <a:xfrm>
            <a:off x="1" y="332656"/>
            <a:ext cx="9036495" cy="559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56376" y="980728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1F497D">
                    <a:lumMod val="50000"/>
                  </a:srgbClr>
                </a:solidFill>
              </a:rPr>
              <a:t>4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37086" y="1462469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1F497D">
                    <a:lumMod val="50000"/>
                  </a:srgbClr>
                </a:solidFill>
              </a:rPr>
              <a:t>1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1754856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1F497D">
                    <a:lumMod val="50000"/>
                  </a:srgbClr>
                </a:solidFill>
              </a:rPr>
              <a:t>2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5338762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1F497D">
                    <a:lumMod val="50000"/>
                  </a:srgbClr>
                </a:solidFill>
              </a:rPr>
              <a:t>4                1                2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87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0" t="21627" r="27268" b="14611"/>
          <a:stretch/>
        </p:blipFill>
        <p:spPr bwMode="auto">
          <a:xfrm>
            <a:off x="395536" y="-5880"/>
            <a:ext cx="8478104" cy="684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241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3" t="14440" r="27177" b="11853"/>
          <a:stretch/>
        </p:blipFill>
        <p:spPr bwMode="auto">
          <a:xfrm>
            <a:off x="179511" y="116632"/>
            <a:ext cx="8807295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4" t="32517" r="33118" b="32435"/>
          <a:stretch/>
        </p:blipFill>
        <p:spPr bwMode="auto">
          <a:xfrm>
            <a:off x="3430944" y="694640"/>
            <a:ext cx="5555862" cy="330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4869160"/>
            <a:ext cx="69025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1F497D">
                    <a:lumMod val="50000"/>
                  </a:srgbClr>
                </a:solidFill>
              </a:rPr>
              <a:t>защита от поедания насекомыми </a:t>
            </a:r>
          </a:p>
          <a:p>
            <a:r>
              <a:rPr lang="ru-RU" sz="2000" b="1" i="1" dirty="0">
                <a:solidFill>
                  <a:srgbClr val="1F497D">
                    <a:lumMod val="50000"/>
                  </a:srgbClr>
                </a:solidFill>
              </a:rPr>
              <a:t>или</a:t>
            </a:r>
            <a:r>
              <a:rPr lang="ru-RU" sz="2000" b="1" dirty="0">
                <a:solidFill>
                  <a:srgbClr val="1F497D">
                    <a:lumMod val="50000"/>
                  </a:srgbClr>
                </a:solidFill>
              </a:rPr>
              <a:t> защита от низких температур </a:t>
            </a:r>
            <a:r>
              <a:rPr lang="ru-RU" sz="2000" b="1" i="1" dirty="0">
                <a:solidFill>
                  <a:srgbClr val="1F497D">
                    <a:lumMod val="50000"/>
                  </a:srgbClr>
                </a:solidFill>
              </a:rPr>
              <a:t>или</a:t>
            </a:r>
            <a:r>
              <a:rPr lang="ru-RU" sz="2000" b="1" dirty="0">
                <a:solidFill>
                  <a:srgbClr val="1F497D">
                    <a:lumMod val="50000"/>
                  </a:srgbClr>
                </a:solidFill>
              </a:rPr>
              <a:t> защита от высыхания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5936628"/>
            <a:ext cx="2239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1F497D">
                    <a:lumMod val="50000"/>
                  </a:srgbClr>
                </a:solidFill>
              </a:rPr>
              <a:t>яйцеклетка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10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263</Words>
  <Application>Microsoft Office PowerPoint</Application>
  <PresentationFormat>Экран (4:3)</PresentationFormat>
  <Paragraphs>44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Подготовка к ВПР по биологии в 6 классе</vt:lpstr>
      <vt:lpstr>Презентация PowerPoint</vt:lpstr>
      <vt:lpstr>Система перевода первичных баллов в оценку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Варианты заданий 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ВПР по биологии_6 класс_Малышева А.Д.</dc:title>
  <dc:creator>Малышева А.Д.</dc:creator>
  <cp:lastModifiedBy>Алина</cp:lastModifiedBy>
  <cp:revision>151</cp:revision>
  <dcterms:created xsi:type="dcterms:W3CDTF">2018-01-16T05:01:14Z</dcterms:created>
  <dcterms:modified xsi:type="dcterms:W3CDTF">2023-01-15T02:59:19Z</dcterms:modified>
</cp:coreProperties>
</file>